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310" r:id="rId8"/>
    <p:sldId id="311" r:id="rId9"/>
    <p:sldId id="313" r:id="rId10"/>
    <p:sldId id="314" r:id="rId11"/>
    <p:sldId id="31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20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10/27/2025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10/27/2025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10/27/2025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10/27/2025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10/27/2025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10/27/2025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10/27/2025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10/27/2025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10/27/2025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10/27/2025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10/27/2025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10/27/2025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0%B0%D0%B7%D0%B0%D0%BD%D0%BE%D0%B2%D0%B8%D1%87,_%D0%95%D0%BB%D0%B5%D0%BD%D0%B0_%D0%98%D0%B2%D0%B0%D0%BD%D0%BE%D0%B2%D0%BD%D0%B0" TargetMode="External"/><Relationship Id="rId3" Type="http://schemas.openxmlformats.org/officeDocument/2006/relationships/hyperlink" Target="https://ru.wikipedia.org/wiki/1816_%D0%B3%D0%BE%D0%B4" TargetMode="External"/><Relationship Id="rId7" Type="http://schemas.openxmlformats.org/officeDocument/2006/relationships/hyperlink" Target="https://ru.wikipedia.org/wiki/%D0%AE%D0%BD%D0%BE%D1%81%D1%82%D1%8C_(%D0%B6%D1%83%D1%80%D0%BD%D0%B0%D0%BB)" TargetMode="External"/><Relationship Id="rId2" Type="http://schemas.openxmlformats.org/officeDocument/2006/relationships/hyperlink" Target="https://ru.wikipedia.org/wiki/%D0%93%D0%BE%D1%80%D0%B5_%D0%BE%D1%82_%D1%83%D0%BC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A%D0%BE%D0%BC%D0%B5%D0%B4%D0%B8%D1%8F" TargetMode="External"/><Relationship Id="rId5" Type="http://schemas.openxmlformats.org/officeDocument/2006/relationships/hyperlink" Target="https://ru.wikipedia.org/wiki/1828_%D0%B3%D0%BE%D0%B4" TargetMode="External"/><Relationship Id="rId4" Type="http://schemas.openxmlformats.org/officeDocument/2006/relationships/hyperlink" Target="https://ru.wikipedia.org/wiki/1824_%D0%B3%D0%BE%D0%B4" TargetMode="External"/><Relationship Id="rId9" Type="http://schemas.openxmlformats.org/officeDocument/2006/relationships/hyperlink" Target="https://ru.wikipedia.org/wiki/%D0%92%D1%8B%D1%81%D1%88%D0%B5%D0%B5_%D0%BE%D0%B1%D1%89%D0%B5%D1%81%D1%82%D0%B2%D0%BE_(%D1%81%D0%BE%D1%86%D0%B8%D0%B0%D0%BB%D1%8C%D0%BD%D1%8B%D0%B9_%D0%BA%D0%BB%D0%B0%D1%81%D1%81)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075E6E-CE44-4444-BDA8-A1EFFECE84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000" dirty="0">
                <a:solidFill>
                  <a:srgbClr val="FF0000"/>
                </a:solidFill>
              </a:rPr>
              <a:t>А.С. Грибоедов</a:t>
            </a:r>
            <a:br>
              <a:rPr lang="ru-RU" sz="8000" dirty="0">
                <a:solidFill>
                  <a:srgbClr val="FF0000"/>
                </a:solidFill>
              </a:rPr>
            </a:br>
            <a:r>
              <a:rPr lang="ru-RU" sz="8000" dirty="0">
                <a:solidFill>
                  <a:srgbClr val="FF0000"/>
                </a:solidFill>
              </a:rPr>
              <a:t>«</a:t>
            </a:r>
            <a:r>
              <a:rPr lang="ru-RU" sz="8000" dirty="0" err="1">
                <a:solidFill>
                  <a:srgbClr val="FF0000"/>
                </a:solidFill>
              </a:rPr>
              <a:t>ГоРе</a:t>
            </a:r>
            <a:r>
              <a:rPr lang="ru-RU" sz="8000" dirty="0">
                <a:solidFill>
                  <a:srgbClr val="FF0000"/>
                </a:solidFill>
              </a:rPr>
              <a:t> от ума»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6FFBF87-00DC-41A1-894D-B30E9368FA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07473" y="4949506"/>
            <a:ext cx="8611047" cy="1610686"/>
          </a:xfr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ru-RU" dirty="0"/>
              <a:t>Анализ эпизода драматического произведения</a:t>
            </a:r>
          </a:p>
        </p:txBody>
      </p:sp>
    </p:spTree>
    <p:extLst>
      <p:ext uri="{BB962C8B-B14F-4D97-AF65-F5344CB8AC3E}">
        <p14:creationId xmlns:p14="http://schemas.microsoft.com/office/powerpoint/2010/main" val="4124860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B5CC7747-C0E0-43A2-B6A1-1E37A1F41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Почему ошибается умный </a:t>
            </a:r>
            <a:r>
              <a:rPr lang="ru-RU" dirty="0" err="1">
                <a:solidFill>
                  <a:srgbClr val="FF0000"/>
                </a:solidFill>
              </a:rPr>
              <a:t>молчалин</a:t>
            </a:r>
            <a:r>
              <a:rPr lang="ru-RU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F0936364-48D2-475B-A742-17DF987090B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Молчалин</a:t>
            </a:r>
            <a:br>
              <a:rPr lang="ru-RU" dirty="0"/>
            </a:b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Мне завещал отец: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Во-первых, угождать всем людям без изъятья -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Хозяину, где доведется жить,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Начальнику, с кем буду я служить,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Слуге его, который чистит платья,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Швейцару, дворнику, для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избежанья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зла,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Собаке дворника, чтоб ласкова была.</a:t>
            </a:r>
            <a:br>
              <a:rPr lang="ru-RU" dirty="0"/>
            </a:b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Лиза</a:t>
            </a:r>
            <a:br>
              <a:rPr lang="ru-RU" dirty="0"/>
            </a:b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Сказать, сударь, у вас огромная опека!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AF9DDB56-B131-4127-A045-ACD0725DF0A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Молчалин</a:t>
            </a:r>
            <a:br>
              <a:rPr lang="ru-RU" dirty="0"/>
            </a:b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 вот любовника я принимаю вид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 угодность дочери такого человека...</a:t>
            </a:r>
            <a:br>
              <a:rPr lang="ru-RU" dirty="0"/>
            </a:b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Лиза</a:t>
            </a:r>
            <a:br>
              <a:rPr lang="ru-RU" dirty="0"/>
            </a:b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Который кормит и поит,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А иногда и чином подарит?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Пойдемте же, довольно толковали.</a:t>
            </a:r>
            <a:br>
              <a:rPr lang="ru-RU" dirty="0"/>
            </a:b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Молчалин</a:t>
            </a:r>
            <a:br>
              <a:rPr lang="ru-RU" dirty="0"/>
            </a:b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Пойдем любовь делить плачевной нашей крали.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Дай обниму тебя от сердца полноты.</a:t>
            </a:r>
            <a:br>
              <a:rPr lang="ru-RU" dirty="0"/>
            </a:b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(Лиза не дается.)</a:t>
            </a:r>
            <a:br>
              <a:rPr lang="ru-RU" dirty="0"/>
            </a:b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Зачем она не ты!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6544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B5A5F2-6DE1-402A-BF6E-A485DD62A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УМ с Сердцем не в ладу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E27A1D-4DD0-47CF-B1F0-C4B8C14AD4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В чём сумасшествие Чацкого?</a:t>
            </a:r>
          </a:p>
          <a:p>
            <a:r>
              <a:rPr lang="ru-RU" sz="3200" dirty="0"/>
              <a:t>В чём ошибка Софьи?</a:t>
            </a:r>
          </a:p>
          <a:p>
            <a:r>
              <a:rPr lang="ru-RU" sz="3200" dirty="0"/>
              <a:t>Как вы думаете, добьется ли Молчалин «степеней известных»?</a:t>
            </a:r>
          </a:p>
          <a:p>
            <a:r>
              <a:rPr lang="ru-RU" sz="3200" dirty="0"/>
              <a:t>Прав ли Чацкий, воскликнув: «Молчалины блаженствуют на свете»?</a:t>
            </a:r>
          </a:p>
          <a:p>
            <a:r>
              <a:rPr lang="ru-RU" sz="3200" dirty="0"/>
              <a:t>Как связан данный фрагмент пьесы с её названием?</a:t>
            </a:r>
          </a:p>
        </p:txBody>
      </p:sp>
    </p:spTree>
    <p:extLst>
      <p:ext uri="{BB962C8B-B14F-4D97-AF65-F5344CB8AC3E}">
        <p14:creationId xmlns:p14="http://schemas.microsoft.com/office/powerpoint/2010/main" val="1409357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F4C404-678B-4C12-8E20-EAF5EA740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Александр Сергеевич Грибоедов (1795 – 1829)</a:t>
            </a:r>
          </a:p>
        </p:txBody>
      </p:sp>
      <p:pic>
        <p:nvPicPr>
          <p:cNvPr id="1026" name="Picture 2" descr="Грибоедов, Александр Сергеевич — Википедия">
            <a:extLst>
              <a:ext uri="{FF2B5EF4-FFF2-40B4-BE49-F238E27FC236}">
                <a16:creationId xmlns:a16="http://schemas.microsoft.com/office/drawing/2014/main" id="{8EADF901-23D9-42B6-8BA2-086A69B44A1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550" y="2308225"/>
            <a:ext cx="3143250" cy="367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378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AE0323-8D7E-4FEB-BD81-76A957CBC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«Горе от ума» (1823-1824)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F2E627-217E-4F4A-8857-525C4C51A1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l">
              <a:buNone/>
            </a:pP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Комедия в стихах «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2" tooltip="Горе от ума"/>
              </a:rPr>
              <a:t>Горе от ума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» задумана в Петербурге около 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3" tooltip="1816 год"/>
              </a:rPr>
              <a:t>1816 года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и закончена в Тифлисе в 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4" tooltip="1824 год"/>
              </a:rPr>
              <a:t>1824 году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(окончательная редакция — авторизованный список, оставленный в Петербурге у Булгарина, — 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5" tooltip="1828 год"/>
              </a:rPr>
              <a:t>1828 год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). В России входит в школьную программу 9 класса (во времена СССР — в 8 классе).</a:t>
            </a:r>
          </a:p>
          <a:p>
            <a:pPr marL="0" indent="0" algn="l">
              <a:buNone/>
            </a:pP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6" tooltip="Комедия"/>
              </a:rPr>
              <a:t>Комедия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«Горе от ума» — вершина русской драматургии и поэзии. Яркий афористический стиль способствовал тому, что она вся «разошлась на цитаты».</a:t>
            </a:r>
          </a:p>
          <a:p>
            <a:pPr marL="0" indent="0" algn="l">
              <a:buNone/>
            </a:pP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«Никогда ни один народ не был так бичуем, никогда ни одну страну не волочили так в грязи, никогда не бросали в лицо публике столько грубой брани, и, однако, никогда не достигалось более полного успеха» (П. Чаадаев, в «Апологии сумасшедшего»).</a:t>
            </a:r>
          </a:p>
          <a:p>
            <a:pPr marL="0" indent="0" algn="l">
              <a:buNone/>
            </a:pP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«Его „Горе от ума“ без искажений и сокращений вышло в 1862 году, когда самого Грибоедова, погибшего от рук фанатиков в Иране, уже более 30 лет не было на этом свете. Написанная как никогда вовремя — накануне восстания декабристов — пьеса стала ярким поэтическим памфлетом, обличающим царствующий режим. Впервые так смело и откровенно поэзия ворвалась в политику. И политика уступила, — написала в эссе „Александр Сергеевич Грибоедов. Горе от ума“ (в авторской рубрике „100 книг, которые потрясли мир“ в журнале „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7" tooltip="Юность (журнал)"/>
              </a:rPr>
              <a:t>Юность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“) 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8" tooltip="Сазанович, Елена Ивановна"/>
              </a:rPr>
              <a:t>Елена </a:t>
            </a:r>
            <a:r>
              <a:rPr lang="ru-RU" b="0" i="0" u="none" strike="noStrike" dirty="0" err="1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8" tooltip="Сазанович, Елена Ивановна"/>
              </a:rPr>
              <a:t>Сазанович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 </a:t>
            </a:r>
          </a:p>
          <a:p>
            <a:pPr marL="0" indent="0" algn="l">
              <a:buNone/>
            </a:pP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— Пьеса в рукописном виде прошлась по всей стране. Грибоедов в очередной раз съязвил, назвав „Горе от ума“ комедией. Шутка ли?! Около 40 тысяч экземпляров, переписанных от руки. Ошеломляющий успех. Это был откровенный плевок в 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9" tooltip="Высшее общество (социальный класс)"/>
              </a:rPr>
              <a:t>высшее общество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 И высшее общество над комедией не смеялось. Утерлось. И Грибоедова не простило…».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9191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ABF6B-4FD9-4F83-ADAE-1ECD51857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Диалог Чацкого и Молчалина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21812D-5E16-44BB-86C4-62B295E700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Кто из героев начинает разговор? С какой целью?</a:t>
            </a:r>
          </a:p>
          <a:p>
            <a:r>
              <a:rPr lang="ru-RU" sz="2400" dirty="0"/>
              <a:t>Как отвечает второй собеседник? Почему?</a:t>
            </a:r>
          </a:p>
          <a:p>
            <a:r>
              <a:rPr lang="ru-RU" sz="2400" dirty="0"/>
              <a:t>В какой момент беседы инициатива переходит к от Чацкого к Молчалину?</a:t>
            </a:r>
          </a:p>
          <a:p>
            <a:r>
              <a:rPr lang="ru-RU" sz="2400" dirty="0"/>
              <a:t> Как вы думаете, какое значение имеют «чины» и «успех по службе» для каждого из героев?</a:t>
            </a:r>
          </a:p>
          <a:p>
            <a:r>
              <a:rPr lang="ru-RU" sz="2400" dirty="0"/>
              <a:t>Почему в репликах Чацкого звучит слово «люди», а в репликах Молчалина «мы», «Татьяна Юрьевна», «Фома Фомич»?</a:t>
            </a:r>
          </a:p>
          <a:p>
            <a:r>
              <a:rPr lang="ru-RU" sz="2400" dirty="0"/>
              <a:t>Достигает ли Чацкий своей цели? Почему?</a:t>
            </a:r>
          </a:p>
        </p:txBody>
      </p:sp>
    </p:spTree>
    <p:extLst>
      <p:ext uri="{BB962C8B-B14F-4D97-AF65-F5344CB8AC3E}">
        <p14:creationId xmlns:p14="http://schemas.microsoft.com/office/powerpoint/2010/main" val="528529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0448CA-E69D-40F7-843C-528327F12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Что такое УМ? Кого мы назовём умным?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5A8C185C-CD8C-4958-A959-BBA37BD4D91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37563" y="2188607"/>
            <a:ext cx="11383861" cy="391639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63480" rIns="0" bIns="12696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ИИ: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A0A0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Ум — это совокупность когнитивных способностей, которые позволяют человеку мыслить, познавать мир,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A0A0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запоминать информацию, оценивать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A0A0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ситуации и принимать решения. Простыми словами, это наша способность к логическому мышлению,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A0A0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рассуждению и пониманию окружающего мира,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A0A0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а также способность учиться и использовать знания, полученные из опыта.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600" b="1" i="0" u="none" strike="noStrike" cap="none" normalizeH="0" baseline="0" dirty="0">
                <a:ln>
                  <a:noFill/>
                </a:ln>
                <a:solidFill>
                  <a:srgbClr val="0A0A0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Познавательные способности:</a:t>
            </a: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A0A0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A0A0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Ум включает в себя такие функции, как восприятие, память, воображение и мышление.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600" b="1" i="0" u="none" strike="noStrike" cap="none" normalizeH="0" baseline="0" dirty="0">
                <a:ln>
                  <a:noFill/>
                </a:ln>
                <a:solidFill>
                  <a:srgbClr val="0A0A0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Решение задач:</a:t>
            </a: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A0A0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A0A0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Это способность находить ответы на вопросы, предвидеть последствия действий и находить разумные решения.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600" b="1" i="0" u="none" strike="noStrike" cap="none" normalizeH="0" baseline="0" dirty="0">
                <a:ln>
                  <a:noFill/>
                </a:ln>
                <a:solidFill>
                  <a:srgbClr val="0A0A0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Принятие решений:</a:t>
            </a: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A0A0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A0A0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Ум помогает человеку делать выбор, исходя из имеющейся информации, желаний и мотиваций.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600" b="1" i="0" u="none" strike="noStrike" cap="none" normalizeH="0" baseline="0" dirty="0">
                <a:ln>
                  <a:noFill/>
                </a:ln>
                <a:solidFill>
                  <a:srgbClr val="0A0A0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Связь с другими аспектами:</a:t>
            </a: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A0A0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A0A0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Ум тесно связан с другими ментальными процессами, такими как ощущения, эмоции, сознание и бессознательное.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537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F32411-5CBD-4797-A379-557314BFD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УМ – многокомпонентное понятие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2A3934-A8E9-4A16-B49D-9C9CAF9742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1. Ум (разум) – логика, интеллект, способность к быстрому решению задач, познавательные способности, память, оригинальность и нестандартность мышления, развитое воображение, любознательность и любопытство;</a:t>
            </a:r>
          </a:p>
          <a:p>
            <a:r>
              <a:rPr lang="ru-RU" sz="2400" dirty="0"/>
              <a:t>2. Ум (социальный ум) – умение понимать других людей, способность оценивать своего собеседника, чуткость, такт, деликатность, умение «подстроиться», способность к адаптации к переменам;</a:t>
            </a:r>
          </a:p>
          <a:p>
            <a:r>
              <a:rPr lang="ru-RU" sz="2400" dirty="0"/>
              <a:t>3. Ум (мудрость) – умение делать выводы, умение наблюдать за собой и другими людьми, учиться на своих ошибках, глубина понимания.</a:t>
            </a:r>
          </a:p>
        </p:txBody>
      </p:sp>
    </p:spTree>
    <p:extLst>
      <p:ext uri="{BB962C8B-B14F-4D97-AF65-F5344CB8AC3E}">
        <p14:creationId xmlns:p14="http://schemas.microsoft.com/office/powerpoint/2010/main" val="897243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91FE9037-BD31-40BA-B468-8EB9DE2F13A1}"/>
              </a:ext>
            </a:extLst>
          </p:cNvPr>
          <p:cNvSpPr txBox="1">
            <a:spLocks noChangeArrowheads="1"/>
          </p:cNvSpPr>
          <p:nvPr/>
        </p:nvSpPr>
        <p:spPr>
          <a:xfrm>
            <a:off x="551383" y="260648"/>
            <a:ext cx="11502071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4000" dirty="0">
                <a:solidFill>
                  <a:srgbClr val="FF0000"/>
                </a:solidFill>
                <a:latin typeface="+mn-lt"/>
                <a:ea typeface="Segoe UI Black" panose="020B0A02040204020203" pitchFamily="34" charset="0"/>
              </a:rPr>
              <a:t>Кто из героев умён?</a:t>
            </a:r>
            <a:endParaRPr lang="ru-RU" sz="4000" b="1" dirty="0">
              <a:solidFill>
                <a:srgbClr val="FF0000"/>
              </a:solidFill>
              <a:latin typeface="+mn-lt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2" name="Равнобедренный треугольник 1">
            <a:extLst>
              <a:ext uri="{FF2B5EF4-FFF2-40B4-BE49-F238E27FC236}">
                <a16:creationId xmlns:a16="http://schemas.microsoft.com/office/drawing/2014/main" id="{A4E07103-1304-43DA-8397-B5AD1ADA589C}"/>
              </a:ext>
            </a:extLst>
          </p:cNvPr>
          <p:cNvSpPr/>
          <p:nvPr/>
        </p:nvSpPr>
        <p:spPr>
          <a:xfrm>
            <a:off x="2293457" y="2482974"/>
            <a:ext cx="3312368" cy="2989675"/>
          </a:xfrm>
          <a:prstGeom prst="triangle">
            <a:avLst>
              <a:gd name="adj" fmla="val 50983"/>
            </a:avLst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B1F3D0-0746-47FA-A39F-A6851C7A1C2A}"/>
              </a:ext>
            </a:extLst>
          </p:cNvPr>
          <p:cNvSpPr txBox="1"/>
          <p:nvPr/>
        </p:nvSpPr>
        <p:spPr>
          <a:xfrm>
            <a:off x="1279366" y="5856343"/>
            <a:ext cx="24482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  <a:defRPr/>
            </a:pPr>
            <a:r>
              <a:rPr lang="ru-RU" sz="1800" dirty="0">
                <a:latin typeface="raleway medium" panose="020B0603030101060003" pitchFamily="34" charset="-52"/>
                <a:ea typeface="PT Serif" panose="020A0603040505020204" pitchFamily="18" charset="-52"/>
              </a:rPr>
              <a:t>Чацкий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724A33-01CD-412F-8721-B2F8B495D997}"/>
              </a:ext>
            </a:extLst>
          </p:cNvPr>
          <p:cNvSpPr txBox="1"/>
          <p:nvPr/>
        </p:nvSpPr>
        <p:spPr>
          <a:xfrm>
            <a:off x="5087888" y="5840954"/>
            <a:ext cx="28830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  <a:defRPr/>
            </a:pPr>
            <a:r>
              <a:rPr lang="ru-RU" sz="2000" dirty="0">
                <a:latin typeface="raleway medium" panose="020B0603030101060003" pitchFamily="34" charset="-52"/>
                <a:ea typeface="PT Serif" panose="020A0603040505020204" pitchFamily="18" charset="-52"/>
              </a:rPr>
              <a:t>Молчалин</a:t>
            </a:r>
            <a:endParaRPr lang="ru-RU" sz="1800" dirty="0">
              <a:latin typeface="raleway medium" panose="020B0603030101060003" pitchFamily="34" charset="-52"/>
              <a:ea typeface="PT Serif" panose="020A0603040505020204" pitchFamily="18" charset="-5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EA1F8B-1186-4137-86E3-8EAE301BFE72}"/>
              </a:ext>
            </a:extLst>
          </p:cNvPr>
          <p:cNvSpPr txBox="1"/>
          <p:nvPr/>
        </p:nvSpPr>
        <p:spPr>
          <a:xfrm>
            <a:off x="3510517" y="1942936"/>
            <a:ext cx="109842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  <a:defRPr/>
            </a:pPr>
            <a:r>
              <a:rPr lang="ru-RU" sz="2000" dirty="0">
                <a:latin typeface="raleway medium" panose="020B0603030101060003" pitchFamily="34" charset="-52"/>
                <a:ea typeface="PT Serif" panose="020A0603040505020204" pitchFamily="18" charset="-52"/>
              </a:rPr>
              <a:t> Софья</a:t>
            </a:r>
          </a:p>
        </p:txBody>
      </p:sp>
    </p:spTree>
    <p:extLst>
      <p:ext uri="{BB962C8B-B14F-4D97-AF65-F5344CB8AC3E}">
        <p14:creationId xmlns:p14="http://schemas.microsoft.com/office/powerpoint/2010/main" val="2542691682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146013-E960-4DB5-8622-E4E0C80E9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Почему ошибается умный Чацкий?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28A8A7D-121F-48EC-A591-78CE259330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Логика ума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F9E4E0-0BBE-45E2-ABF8-8A3EE4D81E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731520" indent="0">
              <a:spcAft>
                <a:spcPts val="80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17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Ах! Софья! </a:t>
            </a:r>
            <a:r>
              <a:rPr lang="ru-RU" sz="17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Неужли</a:t>
            </a:r>
            <a:r>
              <a:rPr lang="ru-RU" sz="17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Молчалин избран ей!</a:t>
            </a:r>
            <a:br>
              <a:rPr lang="ru-RU" sz="1700" dirty="0"/>
            </a:br>
            <a:r>
              <a:rPr lang="ru-RU" sz="17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А чем не муж? Ума в нем только мало;</a:t>
            </a:r>
            <a:br>
              <a:rPr lang="ru-RU" sz="1700" dirty="0"/>
            </a:br>
            <a:r>
              <a:rPr lang="ru-RU" sz="17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Но чтоб иметь детей,</a:t>
            </a:r>
            <a:br>
              <a:rPr lang="ru-RU" sz="1700" dirty="0"/>
            </a:br>
            <a:r>
              <a:rPr lang="ru-RU" sz="17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Кому ума недоставало?</a:t>
            </a:r>
            <a:br>
              <a:rPr lang="ru-RU" sz="1700" dirty="0"/>
            </a:br>
            <a:r>
              <a:rPr lang="ru-RU" sz="17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Услужлив, скромненький, в лице румянец есть.</a:t>
            </a:r>
          </a:p>
          <a:p>
            <a:pPr marL="731520" indent="0">
              <a:spcAft>
                <a:spcPts val="80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31520" indent="0">
              <a:spcAft>
                <a:spcPts val="80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«С такими чувствами, с такой душою</a:t>
            </a:r>
            <a:endParaRPr lang="ru-RU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31520" indent="0">
              <a:spcAft>
                <a:spcPts val="80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Любим!.. Обманщица смеялась надо мною!»</a:t>
            </a:r>
          </a:p>
          <a:p>
            <a:pPr marL="731520" indent="0">
              <a:spcAft>
                <a:spcPts val="80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ru-RU" sz="18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marL="731520" indent="0">
              <a:spcAft>
                <a:spcPts val="80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E467CD3-6D4F-4A95-9A53-AEF11E2218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Логика сердца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751E025-785D-4A5B-88CD-AC328818E4A4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Конечно нет в нем этого ума,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Что гений для иных, а для иных чума,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Который скор, блестящ и скоро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опротивит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Который свет ругает наповал,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Чтоб свет об нем хоть что-нибудь сказал;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Да эдакий ли ум семейство осчастливит?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…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Чудеснейшего свойства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Он наконец: уступчив, скромен, тих.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 лице ни тени беспокойства,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 на душе проступков никаких,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Чужих и вкривь и вкось не рубит, -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Вот я за что его люблю.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5464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D4FD3E61-2F2D-4B55-A6EE-7B81F1038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Почему ошибается Софья?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9E2606D5-5D87-4E48-AE55-71DD8E81FD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Как Софья обращается с Молчалиным?</a:t>
            </a:r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0CEF80BD-EDA6-48CD-9846-44D43582864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(Лиза) Да! как же! по сеням бродить ему охота!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Он, чай, давно уж за ворота,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Любовь на завтра поберег,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Домой, и спать залег.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Однако велено к сердечному толкнуться.</a:t>
            </a:r>
            <a:br>
              <a:rPr lang="ru-RU" dirty="0"/>
            </a:b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(Стучится к Молчалину.)</a:t>
            </a:r>
            <a:br>
              <a:rPr lang="ru-RU" dirty="0"/>
            </a:b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Послушайте-с. Извольте-ка проснуться.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Вас кличет барышня, вас барышня зовет.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Да поскорей, чтоб не застали.</a:t>
            </a:r>
            <a:br>
              <a:rPr lang="ru-RU" dirty="0"/>
            </a:br>
            <a:endParaRPr lang="ru-RU" dirty="0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96B39A64-2A95-4D8A-A175-2D94B85D10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Что Молчалин думает о Софье?</a:t>
            </a:r>
          </a:p>
        </p:txBody>
      </p:sp>
      <p:sp>
        <p:nvSpPr>
          <p:cNvPr id="11" name="Объект 10">
            <a:extLst>
              <a:ext uri="{FF2B5EF4-FFF2-40B4-BE49-F238E27FC236}">
                <a16:creationId xmlns:a16="http://schemas.microsoft.com/office/drawing/2014/main" id="{A30CE4F1-F0C3-436B-9ADA-1A4A2FC62B7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br>
              <a:rPr lang="ru-RU" dirty="0"/>
            </a:br>
            <a:r>
              <a:rPr lang="ru-RU" dirty="0"/>
              <a:t>…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Поди,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Надежды много впереди,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Без свадьбы время проволочим.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… Да что? открыть ли душу?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Я в Софье Павловне не вижу ничего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Завидного. Дай Бог ей век прожить богато,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Любила Чацкого когда-то,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Меня разлюбит, как его.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Мой ангельчик, желал бы вполовину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 ней то же чувствовать, что чувствую к тебе;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Да нет, как ни твержу себе,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Готовлюсь нежным быть, а свижусь - и простыну.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56893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{5719F2A4-5830-4418-BDB8-F5B7E30018B4}TF2ec419c9-97c3-4958-b02a-0886397d33afff5e1baa-c5eb14decf20</Template>
  <TotalTime>69</TotalTime>
  <Words>1215</Words>
  <Application>Microsoft Office PowerPoint</Application>
  <PresentationFormat>Широкоэкранный</PresentationFormat>
  <Paragraphs>63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Cambria</vt:lpstr>
      <vt:lpstr>raleway medium</vt:lpstr>
      <vt:lpstr>Rockwell</vt:lpstr>
      <vt:lpstr>Rockwell Condensed</vt:lpstr>
      <vt:lpstr>Times New Roman</vt:lpstr>
      <vt:lpstr>Wingdings</vt:lpstr>
      <vt:lpstr>Дерево</vt:lpstr>
      <vt:lpstr>А.С. Грибоедов «ГоРе от ума»</vt:lpstr>
      <vt:lpstr>Александр Сергеевич Грибоедов (1795 – 1829)</vt:lpstr>
      <vt:lpstr>«Горе от ума» (1823-1824)</vt:lpstr>
      <vt:lpstr>Диалог Чацкого и Молчалина</vt:lpstr>
      <vt:lpstr>Что такое УМ? Кого мы назовём умным?</vt:lpstr>
      <vt:lpstr>УМ – многокомпонентное понятие</vt:lpstr>
      <vt:lpstr>Презентация PowerPoint</vt:lpstr>
      <vt:lpstr>Почему ошибается умный Чацкий?</vt:lpstr>
      <vt:lpstr>Почему ошибается Софья?</vt:lpstr>
      <vt:lpstr>Почему ошибается умный молчалин?</vt:lpstr>
      <vt:lpstr>УМ с Сердцем не в ладу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А.С. Грибоедов «ГоРе от ума»</dc:title>
  <dc:creator>Пользователь</dc:creator>
  <cp:lastModifiedBy>Пользователь</cp:lastModifiedBy>
  <cp:revision>8</cp:revision>
  <dcterms:created xsi:type="dcterms:W3CDTF">2025-10-26T17:33:21Z</dcterms:created>
  <dcterms:modified xsi:type="dcterms:W3CDTF">2025-10-27T16:33:27Z</dcterms:modified>
</cp:coreProperties>
</file>